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450" r:id="rId2"/>
    <p:sldId id="457" r:id="rId3"/>
    <p:sldId id="469" r:id="rId4"/>
    <p:sldId id="470" r:id="rId5"/>
    <p:sldId id="471" r:id="rId6"/>
    <p:sldId id="472" r:id="rId7"/>
    <p:sldId id="473" r:id="rId8"/>
    <p:sldId id="467" r:id="rId9"/>
    <p:sldId id="451"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5260" autoAdjust="0"/>
    <p:restoredTop sz="87764" autoAdjust="0"/>
  </p:normalViewPr>
  <p:slideViewPr>
    <p:cSldViewPr snapToGrid="0" snapToObjects="1">
      <p:cViewPr varScale="1">
        <p:scale>
          <a:sx n="146" d="100"/>
          <a:sy n="146" d="100"/>
        </p:scale>
        <p:origin x="2568"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232" y="-68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4/2/21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png>
</file>

<file path=ppt/media/image2.tiff>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4/2/21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we are going to review on other people’s comments on your prototype. Remember last week we ask each group to include a prototype section in your project website. That section is what you will present in the end of the semester. Also, we ask each group to review other groups’ prototype and give his or her feedback on the </a:t>
            </a:r>
            <a:r>
              <a:rPr lang="en-US" dirty="0" err="1"/>
              <a:t>github</a:t>
            </a:r>
            <a:r>
              <a:rPr lang="en-US" dirty="0"/>
              <a:t>. So, today we are going to review those comments.</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talked about what a prototype is multiple times. There are no universal rules that tell you what you need to do with your prototype. It is project-dependent. Different projects have different prototypes. A Prototype is a small type of work to demonstrate the feasibility of your proposed approach to the final goal. Put it another way, it is something you demonstrate to other people such that when they see your prototype, they believe in your proposal, and proposed technical work.</a:t>
            </a:r>
          </a:p>
          <a:p>
            <a:endParaRPr lang="en-US" dirty="0"/>
          </a:p>
          <a:p>
            <a:r>
              <a:rPr lang="en-US" dirty="0"/>
              <a:t>This is like you propose to build house, then in the final presentation you need to demonstrate you are able to build a house. You may come up with a small structure of the house even though it is still far from the final product, but at least you show me you know what the structure of a house is. It has window, it has roof, it has doors, and so on.</a:t>
            </a:r>
          </a:p>
          <a:p>
            <a:endParaRPr lang="en-US" dirty="0"/>
          </a:p>
          <a:p>
            <a:r>
              <a:rPr lang="en-US" dirty="0"/>
              <a:t>By looking at this picture, you can immediately get the sense about what a prototype is. </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3851480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some examples from you. </a:t>
            </a:r>
            <a:r>
              <a:rPr lang="en-US" dirty="0" err="1"/>
              <a:t>MeucuryMesh</a:t>
            </a:r>
            <a:r>
              <a:rPr lang="en-US" dirty="0"/>
              <a:t> is one project that tries to enable autonomous vehicles to communicate with each other in real-time; Wow, like tesla. Imagine you are investors, if someone propose to you he or she wants to build autonomous vehicles, what do you expect the team to come up in terms of prototype.</a:t>
            </a:r>
          </a:p>
          <a:p>
            <a:endParaRPr lang="en-US" dirty="0"/>
          </a:p>
          <a:p>
            <a:r>
              <a:rPr lang="en-US" dirty="0"/>
              <a:t>Let’s take a look at this prototype. (…)</a:t>
            </a:r>
          </a:p>
          <a:p>
            <a:endParaRPr lang="en-US" dirty="0"/>
          </a:p>
          <a:p>
            <a:r>
              <a:rPr lang="en-US" dirty="0"/>
              <a:t>What do you think? For me, this is a very good paragraph that explains the prototype. It is very specific. After reading this I immediately know what this team is going to demonstrate in the prototype. First, they want to demonstrate they are able to collect information from driving cars, which is an essential component for autonomous driving system. Of course this is very critical for autonomous driving system, if you are not able to collect information from driving cars, how do you make it autonomously drive.</a:t>
            </a:r>
          </a:p>
          <a:p>
            <a:endParaRPr lang="en-US" dirty="0"/>
          </a:p>
          <a:p>
            <a:r>
              <a:rPr lang="en-US" dirty="0"/>
              <a:t>Now, the second item in the prototype is a simulation tool, which totally makes sense. Once you have data collected from driving cars, the next step is to simulate different kinds of situations based on data. For example, you want to make sure you don’t follow too close to the other cars, or you want to find out when to stop on red or when to move on green. </a:t>
            </a:r>
          </a:p>
          <a:p>
            <a:r>
              <a:rPr lang="en-US" dirty="0"/>
              <a:t>Overall, this is a very specific prototype plan for autonomous driving cars.</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3505245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second project example. </a:t>
            </a:r>
            <a:r>
              <a:rPr lang="en-US" dirty="0" err="1"/>
              <a:t>SmartChess</a:t>
            </a:r>
            <a:r>
              <a:rPr lang="en-US" dirty="0"/>
              <a:t>, is a project to create a smart chess board that enables users to learn to play chess and play against an AI.</a:t>
            </a:r>
          </a:p>
          <a:p>
            <a:endParaRPr lang="en-US" dirty="0"/>
          </a:p>
          <a:p>
            <a:r>
              <a:rPr lang="en-US" dirty="0"/>
              <a:t>This is their prototype plans. (…)</a:t>
            </a:r>
          </a:p>
          <a:p>
            <a:endParaRPr lang="en-US" dirty="0"/>
          </a:p>
          <a:p>
            <a:r>
              <a:rPr lang="en-US" dirty="0"/>
              <a:t>Again, this prototype plan is very specific, right? IT is very related to the final goal of the project. Essentially, they want to have a software applications that will read in the chess format, you know, like the chess note, situations of the current playing, to a software program that can generate the next move. </a:t>
            </a:r>
          </a:p>
          <a:p>
            <a:endParaRPr lang="en-US" dirty="0"/>
          </a:p>
          <a:p>
            <a:r>
              <a:rPr lang="en-US" dirty="0"/>
              <a:t>This plan also sounds very realistic because I am sure there are plenty software packages that can help you out with this. Several years ago we have this google Alpha Go that defeat the best human player. I am sure this prototype is doable, considering the plenty resources in AI-based gaming.</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4049701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is </a:t>
            </a:r>
            <a:r>
              <a:rPr lang="en-US" dirty="0" err="1"/>
              <a:t>VectorU</a:t>
            </a:r>
            <a:r>
              <a:rPr lang="en-US" dirty="0"/>
              <a:t>, that tries to bring the technology of thrust vectoring to model rockets for education and entertainment. </a:t>
            </a:r>
          </a:p>
          <a:p>
            <a:endParaRPr lang="en-US" dirty="0"/>
          </a:p>
          <a:p>
            <a:r>
              <a:rPr lang="en-US" dirty="0"/>
              <a:t>Let’s look at his prototype. </a:t>
            </a:r>
          </a:p>
          <a:p>
            <a:endParaRPr lang="en-US" dirty="0"/>
          </a:p>
          <a:p>
            <a:r>
              <a:rPr lang="en-US" dirty="0"/>
              <a:t>Somehow I found the grammar is not that smooth. But it is still very specific. The prototype wants to demonstrate several parts using 3D printers to create gimbals. The connection to the motor will be based on raspberry pi.</a:t>
            </a:r>
          </a:p>
          <a:p>
            <a:endParaRPr lang="en-US" dirty="0"/>
          </a:p>
          <a:p>
            <a:r>
              <a:rPr lang="en-US" dirty="0"/>
              <a:t>Overall this is good, but there is a catch. The project goal </a:t>
            </a:r>
            <a:r>
              <a:rPr lang="en-US" dirty="0" err="1"/>
              <a:t>metions</a:t>
            </a:r>
            <a:r>
              <a:rPr lang="en-US" dirty="0"/>
              <a:t> education and entertainment, but I didn’t see how the prototypes are linked to the two goals. Some of you also gave the similar comment.</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718996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p:spPr>
        <p:txBody>
          <a:bodyPr/>
          <a:lstStyle/>
          <a:p>
            <a:r>
              <a:rPr lang="en-US" dirty="0"/>
              <a:t>Like I said, prototype is something you want to demonstrate to other people to show you are capable of doing this: you should approve the contract!</a:t>
            </a:r>
          </a:p>
          <a:p>
            <a:endParaRPr lang="en-US" dirty="0"/>
          </a:p>
          <a:p>
            <a:r>
              <a:rPr lang="en-US" dirty="0"/>
              <a:t>So, last two lectures, we ask each team to review other teams’ prototypes listed in their websites and provide constructive criticism on two questions. # is the prototype related to the project? Is the project convincing for you to invest?</a:t>
            </a:r>
          </a:p>
          <a:p>
            <a:endParaRPr lang="en-US" dirty="0"/>
          </a:p>
          <a:p>
            <a:r>
              <a:rPr lang="en-US" dirty="0"/>
              <a:t>Many of you gave good comments, some are harsh which is good for other teams to reflect on themselves to improve the prototype.</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227101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cannot emphasize more on the importance of peer evaluation. Prototype is built to demonstrate to others, and you need to demonstrate a prototype in a lot of situations in your future career, for example, when you want to launch a new project in a company and lead the effort of the project execution, you need to convince your manager that your idea is going to work. Then, you need to show your manager a prototype of your idea.</a:t>
            </a:r>
          </a:p>
          <a:p>
            <a:endParaRPr lang="en-US" dirty="0"/>
          </a:p>
          <a:p>
            <a:r>
              <a:rPr lang="en-US" dirty="0"/>
              <a:t>Same for launching a start-up if you have a great idea. You need to demonstrate to your potential investors about your idea and the best way to gain their trust is to have a workable prototype.</a:t>
            </a:r>
          </a:p>
          <a:p>
            <a:endParaRPr lang="en-US" dirty="0"/>
          </a:p>
          <a:p>
            <a:r>
              <a:rPr lang="en-US" dirty="0"/>
              <a:t>Or, like me, as a university faculty, I need to do a lot of new research projects and I need to get funding from different agencies to support my proposed research projects. Then I need to show them some preliminary results or prototypes such that they will believe in my proposal and give me research grant.</a:t>
            </a:r>
          </a:p>
          <a:p>
            <a:endParaRPr lang="en-US" dirty="0"/>
          </a:p>
          <a:p>
            <a:r>
              <a:rPr lang="en-US" dirty="0"/>
              <a:t>You need to let others know you can do it. By reading your proposal and prototype, I trust your technical capability and I know your proposed ideas are realistic.</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857585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p:spPr>
        <p:txBody>
          <a:bodyPr/>
          <a:lstStyle/>
          <a:p>
            <a:r>
              <a:rPr lang="en-US" dirty="0"/>
              <a:t>So, today, we are going to do again the group discussion. We will open 10 breakout rooms, room #1 to #9 are assigned for each team, and thesis track students will stay in room 10. Each group works together to do the following …</a:t>
            </a:r>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1302246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p:spPr>
        <p:txBody>
          <a:bodyPr/>
          <a:lstStyle/>
          <a:p>
            <a:r>
              <a:rPr lang="en-US" dirty="0"/>
              <a:t>To get you off the ground quickly, when you join your break room, visit your project announcement at the </a:t>
            </a:r>
            <a:r>
              <a:rPr lang="en-US" dirty="0" err="1"/>
              <a:t>Github</a:t>
            </a:r>
            <a:r>
              <a:rPr lang="en-US" dirty="0"/>
              <a:t> issue page to carefully review other students’ comments on your project prototype. Then, discuss the two items in the worksheet, “do people correctly understand what my prototype is?” and “what can we improve based on the comments?”</a:t>
            </a:r>
          </a:p>
          <a:p>
            <a:endParaRPr lang="en-US" dirty="0"/>
          </a:p>
          <a:p>
            <a:r>
              <a:rPr lang="en-US" dirty="0"/>
              <a:t>During the discussion, please check in your attendance by marking your name in bold.</a:t>
            </a:r>
          </a:p>
          <a:p>
            <a:endParaRPr lang="en-US" dirty="0"/>
          </a:p>
          <a:p>
            <a:r>
              <a:rPr lang="en-US" dirty="0"/>
              <a:t>Finally, select one person to present the two items when we come back to the main room at around 12:50.</a:t>
            </a:r>
          </a:p>
          <a:p>
            <a:endParaRPr lang="en-US" dirty="0"/>
          </a:p>
          <a:p>
            <a:r>
              <a:rPr lang="en-US" dirty="0"/>
              <a:t>I will post the links on the chat box.</a:t>
            </a:r>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2396083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4/2/21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4/2/21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4/2/21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4/2/21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4/2/21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4/2/21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4/2/21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4/2/21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4/2/21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mercurymesh.dev/"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jason-zavala.github.io/smartchess/"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vectoru.space/prototyp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tsung-wei-huang/cs3992/issu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utah.zoom.us/j/2468214418"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github.com/tsung-wei-huang/cs3992/issu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sung-wei-huang/cs3992/issue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docs.google.com/spreadsheets/d/1JfWZkEyoXdVLtHkiwOqk24G7WVhLWMCP113cSe9fgsQ/edit#gid=77123617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346054" y="287668"/>
            <a:ext cx="5987839" cy="2221397"/>
          </a:xfrm>
        </p:spPr>
        <p:txBody>
          <a:bodyPr/>
          <a:lstStyle/>
          <a:p>
            <a:r>
              <a:rPr lang="en-US" sz="4800" dirty="0"/>
              <a:t>Lecture 17: Review Peer Comments on Your Prototype</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pic>
        <p:nvPicPr>
          <p:cNvPr id="1026" name="Picture 2" descr="Prototype Images | Free Vectors, Stock Photos &amp; PSD">
            <a:extLst>
              <a:ext uri="{FF2B5EF4-FFF2-40B4-BE49-F238E27FC236}">
                <a16:creationId xmlns:a16="http://schemas.microsoft.com/office/drawing/2014/main" id="{204E79AA-031F-7340-8920-54A7B0D281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237567"/>
            <a:ext cx="2553629" cy="2553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8332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E468FD-95C2-B648-A3E7-C6A146780949}"/>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391CEA85-68C2-4E45-ADCC-548E339E5C6C}"/>
              </a:ext>
            </a:extLst>
          </p:cNvPr>
          <p:cNvSpPr>
            <a:spLocks noGrp="1"/>
          </p:cNvSpPr>
          <p:nvPr>
            <p:ph type="title"/>
          </p:nvPr>
        </p:nvSpPr>
        <p:spPr/>
        <p:txBody>
          <a:bodyPr>
            <a:normAutofit/>
          </a:bodyPr>
          <a:lstStyle/>
          <a:p>
            <a:r>
              <a:rPr lang="en-US" dirty="0"/>
              <a:t>Prototype Recap</a:t>
            </a:r>
          </a:p>
        </p:txBody>
      </p:sp>
      <p:sp>
        <p:nvSpPr>
          <p:cNvPr id="6" name="Content Placeholder 5">
            <a:extLst>
              <a:ext uri="{FF2B5EF4-FFF2-40B4-BE49-F238E27FC236}">
                <a16:creationId xmlns:a16="http://schemas.microsoft.com/office/drawing/2014/main" id="{2FC357DE-CC26-D24D-B5BE-943BC583567A}"/>
              </a:ext>
            </a:extLst>
          </p:cNvPr>
          <p:cNvSpPr>
            <a:spLocks noGrp="1"/>
          </p:cNvSpPr>
          <p:nvPr>
            <p:ph idx="1"/>
          </p:nvPr>
        </p:nvSpPr>
        <p:spPr/>
        <p:txBody>
          <a:bodyPr/>
          <a:lstStyle/>
          <a:p>
            <a:r>
              <a:rPr lang="en-US" dirty="0"/>
              <a:t>What is a prototype?</a:t>
            </a:r>
          </a:p>
        </p:txBody>
      </p:sp>
      <p:pic>
        <p:nvPicPr>
          <p:cNvPr id="1026" name="Picture 2" descr="Week 14) Build a Prototype 2 | aliahmakhali-project">
            <a:extLst>
              <a:ext uri="{FF2B5EF4-FFF2-40B4-BE49-F238E27FC236}">
                <a16:creationId xmlns:a16="http://schemas.microsoft.com/office/drawing/2014/main" id="{71E54EE1-6AA8-324E-9C51-526936505A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5163" y="4549698"/>
            <a:ext cx="2614008" cy="19605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20 Popular Home Styles And Types Of Houses | Rocket Mortgage">
            <a:extLst>
              <a:ext uri="{FF2B5EF4-FFF2-40B4-BE49-F238E27FC236}">
                <a16:creationId xmlns:a16="http://schemas.microsoft.com/office/drawing/2014/main" id="{E9C9E230-C396-AA4F-806F-812F4B0D8B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50" y="1947980"/>
            <a:ext cx="5642517" cy="2432356"/>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ular Callout 6">
            <a:extLst>
              <a:ext uri="{FF2B5EF4-FFF2-40B4-BE49-F238E27FC236}">
                <a16:creationId xmlns:a16="http://schemas.microsoft.com/office/drawing/2014/main" id="{62ECD9F3-557D-4444-9333-7B95A60A4CDC}"/>
              </a:ext>
            </a:extLst>
          </p:cNvPr>
          <p:cNvSpPr/>
          <p:nvPr/>
        </p:nvSpPr>
        <p:spPr>
          <a:xfrm>
            <a:off x="6579220" y="1947980"/>
            <a:ext cx="1936130" cy="2289483"/>
          </a:xfrm>
          <a:prstGeom prst="wedgeRoundRectCallout">
            <a:avLst>
              <a:gd name="adj1" fmla="val -63454"/>
              <a:gd name="adj2" fmla="val -21275"/>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t>Final Goal: A house</a:t>
            </a:r>
          </a:p>
        </p:txBody>
      </p:sp>
      <p:sp>
        <p:nvSpPr>
          <p:cNvPr id="10" name="Rounded Rectangular Callout 9">
            <a:extLst>
              <a:ext uri="{FF2B5EF4-FFF2-40B4-BE49-F238E27FC236}">
                <a16:creationId xmlns:a16="http://schemas.microsoft.com/office/drawing/2014/main" id="{935CBE66-DA8A-D04A-87FD-F2FDB9D94949}"/>
              </a:ext>
            </a:extLst>
          </p:cNvPr>
          <p:cNvSpPr/>
          <p:nvPr/>
        </p:nvSpPr>
        <p:spPr>
          <a:xfrm>
            <a:off x="509239" y="4549698"/>
            <a:ext cx="4932556" cy="1960506"/>
          </a:xfrm>
          <a:prstGeom prst="wedgeRoundRectCallout">
            <a:avLst>
              <a:gd name="adj1" fmla="val 56297"/>
              <a:gd name="adj2" fmla="val -2753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Prototype: a small type of work to demonstrate the feasibility of your proposed approach to the final goal. </a:t>
            </a:r>
          </a:p>
          <a:p>
            <a:pPr algn="ctr"/>
            <a:r>
              <a:rPr lang="en-US" sz="2200" b="1" dirty="0">
                <a:solidFill>
                  <a:srgbClr val="FF0000"/>
                </a:solidFill>
              </a:rPr>
              <a:t>Key question: why should I believe in your proposed technical work?</a:t>
            </a:r>
          </a:p>
        </p:txBody>
      </p:sp>
    </p:spTree>
    <p:extLst>
      <p:ext uri="{BB962C8B-B14F-4D97-AF65-F5344CB8AC3E}">
        <p14:creationId xmlns:p14="http://schemas.microsoft.com/office/powerpoint/2010/main" val="2658119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AA8C78-A2B3-AA4C-8D8A-AB3FAABA7823}"/>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4B76B3C9-FEDA-4442-81EE-6D82E4EF0513}"/>
              </a:ext>
            </a:extLst>
          </p:cNvPr>
          <p:cNvSpPr>
            <a:spLocks noGrp="1"/>
          </p:cNvSpPr>
          <p:nvPr>
            <p:ph type="title"/>
          </p:nvPr>
        </p:nvSpPr>
        <p:spPr/>
        <p:txBody>
          <a:bodyPr>
            <a:noAutofit/>
          </a:bodyPr>
          <a:lstStyle/>
          <a:p>
            <a:r>
              <a:rPr lang="en-US" dirty="0"/>
              <a:t>Example 1: </a:t>
            </a:r>
            <a:r>
              <a:rPr lang="en-US" dirty="0" err="1"/>
              <a:t>MercuryMesh</a:t>
            </a:r>
            <a:endParaRPr lang="en-US" dirty="0"/>
          </a:p>
        </p:txBody>
      </p:sp>
      <p:pic>
        <p:nvPicPr>
          <p:cNvPr id="10" name="Content Placeholder 9">
            <a:extLst>
              <a:ext uri="{FF2B5EF4-FFF2-40B4-BE49-F238E27FC236}">
                <a16:creationId xmlns:a16="http://schemas.microsoft.com/office/drawing/2014/main" id="{FCF28531-58E9-8E49-87F4-A3CABEAAC964}"/>
              </a:ext>
            </a:extLst>
          </p:cNvPr>
          <p:cNvPicPr>
            <a:picLocks noGrp="1" noChangeAspect="1"/>
          </p:cNvPicPr>
          <p:nvPr>
            <p:ph idx="1"/>
          </p:nvPr>
        </p:nvPicPr>
        <p:blipFill>
          <a:blip r:embed="rId3"/>
          <a:stretch>
            <a:fillRect/>
          </a:stretch>
        </p:blipFill>
        <p:spPr>
          <a:xfrm>
            <a:off x="287375" y="1787383"/>
            <a:ext cx="8856625" cy="3576353"/>
          </a:xfrm>
        </p:spPr>
      </p:pic>
      <p:sp>
        <p:nvSpPr>
          <p:cNvPr id="11" name="TextBox 10">
            <a:extLst>
              <a:ext uri="{FF2B5EF4-FFF2-40B4-BE49-F238E27FC236}">
                <a16:creationId xmlns:a16="http://schemas.microsoft.com/office/drawing/2014/main" id="{9D2011F3-778D-EE49-9DAF-9D1CF637A36B}"/>
              </a:ext>
            </a:extLst>
          </p:cNvPr>
          <p:cNvSpPr txBox="1"/>
          <p:nvPr/>
        </p:nvSpPr>
        <p:spPr>
          <a:xfrm>
            <a:off x="628650" y="5659575"/>
            <a:ext cx="2741135" cy="369332"/>
          </a:xfrm>
          <a:prstGeom prst="rect">
            <a:avLst/>
          </a:prstGeom>
          <a:noFill/>
        </p:spPr>
        <p:txBody>
          <a:bodyPr wrap="none" rtlCol="0">
            <a:spAutoFit/>
          </a:bodyPr>
          <a:lstStyle/>
          <a:p>
            <a:r>
              <a:rPr lang="en-US" dirty="0">
                <a:hlinkClick r:id="rId4"/>
              </a:rPr>
              <a:t>https://mercurymesh.dev/</a:t>
            </a:r>
            <a:r>
              <a:rPr lang="en-US" dirty="0"/>
              <a:t> </a:t>
            </a:r>
          </a:p>
        </p:txBody>
      </p:sp>
    </p:spTree>
    <p:extLst>
      <p:ext uri="{BB962C8B-B14F-4D97-AF65-F5344CB8AC3E}">
        <p14:creationId xmlns:p14="http://schemas.microsoft.com/office/powerpoint/2010/main" val="1097329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AA8C78-A2B3-AA4C-8D8A-AB3FAABA7823}"/>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4B76B3C9-FEDA-4442-81EE-6D82E4EF0513}"/>
              </a:ext>
            </a:extLst>
          </p:cNvPr>
          <p:cNvSpPr>
            <a:spLocks noGrp="1"/>
          </p:cNvSpPr>
          <p:nvPr>
            <p:ph type="title"/>
          </p:nvPr>
        </p:nvSpPr>
        <p:spPr/>
        <p:txBody>
          <a:bodyPr>
            <a:noAutofit/>
          </a:bodyPr>
          <a:lstStyle/>
          <a:p>
            <a:r>
              <a:rPr lang="en-US" dirty="0"/>
              <a:t>Example 2: Smart Chess</a:t>
            </a:r>
          </a:p>
        </p:txBody>
      </p:sp>
      <p:pic>
        <p:nvPicPr>
          <p:cNvPr id="6" name="Content Placeholder 5">
            <a:extLst>
              <a:ext uri="{FF2B5EF4-FFF2-40B4-BE49-F238E27FC236}">
                <a16:creationId xmlns:a16="http://schemas.microsoft.com/office/drawing/2014/main" id="{FE232D5C-A9B6-494E-AA75-35CAD82527C5}"/>
              </a:ext>
            </a:extLst>
          </p:cNvPr>
          <p:cNvPicPr>
            <a:picLocks noGrp="1" noChangeAspect="1"/>
          </p:cNvPicPr>
          <p:nvPr>
            <p:ph idx="1"/>
          </p:nvPr>
        </p:nvPicPr>
        <p:blipFill>
          <a:blip r:embed="rId3"/>
          <a:stretch>
            <a:fillRect/>
          </a:stretch>
        </p:blipFill>
        <p:spPr>
          <a:xfrm>
            <a:off x="121739" y="1361634"/>
            <a:ext cx="8908377" cy="4537361"/>
          </a:xfrm>
        </p:spPr>
      </p:pic>
      <p:sp>
        <p:nvSpPr>
          <p:cNvPr id="7" name="TextBox 6">
            <a:extLst>
              <a:ext uri="{FF2B5EF4-FFF2-40B4-BE49-F238E27FC236}">
                <a16:creationId xmlns:a16="http://schemas.microsoft.com/office/drawing/2014/main" id="{EC9A6F75-6259-B14D-80F0-B159653AD3D1}"/>
              </a:ext>
            </a:extLst>
          </p:cNvPr>
          <p:cNvSpPr txBox="1"/>
          <p:nvPr/>
        </p:nvSpPr>
        <p:spPr>
          <a:xfrm>
            <a:off x="628650" y="5659575"/>
            <a:ext cx="4224298" cy="369332"/>
          </a:xfrm>
          <a:prstGeom prst="rect">
            <a:avLst/>
          </a:prstGeom>
          <a:noFill/>
        </p:spPr>
        <p:txBody>
          <a:bodyPr wrap="none" rtlCol="0">
            <a:spAutoFit/>
          </a:bodyPr>
          <a:lstStyle/>
          <a:p>
            <a:r>
              <a:rPr lang="en-US" dirty="0">
                <a:hlinkClick r:id="rId4"/>
              </a:rPr>
              <a:t>https://jason-zavala.github.io/smartchess/</a:t>
            </a:r>
            <a:r>
              <a:rPr lang="en-US" dirty="0"/>
              <a:t> </a:t>
            </a:r>
          </a:p>
        </p:txBody>
      </p:sp>
    </p:spTree>
    <p:extLst>
      <p:ext uri="{BB962C8B-B14F-4D97-AF65-F5344CB8AC3E}">
        <p14:creationId xmlns:p14="http://schemas.microsoft.com/office/powerpoint/2010/main" val="2419470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AA8C78-A2B3-AA4C-8D8A-AB3FAABA7823}"/>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4B76B3C9-FEDA-4442-81EE-6D82E4EF0513}"/>
              </a:ext>
            </a:extLst>
          </p:cNvPr>
          <p:cNvSpPr>
            <a:spLocks noGrp="1"/>
          </p:cNvSpPr>
          <p:nvPr>
            <p:ph type="title"/>
          </p:nvPr>
        </p:nvSpPr>
        <p:spPr/>
        <p:txBody>
          <a:bodyPr>
            <a:noAutofit/>
          </a:bodyPr>
          <a:lstStyle/>
          <a:p>
            <a:r>
              <a:rPr lang="en-US" dirty="0"/>
              <a:t>Example 3: </a:t>
            </a:r>
            <a:r>
              <a:rPr lang="en-US" dirty="0" err="1"/>
              <a:t>VectorU</a:t>
            </a:r>
            <a:endParaRPr lang="en-US" dirty="0"/>
          </a:p>
        </p:txBody>
      </p:sp>
      <p:sp>
        <p:nvSpPr>
          <p:cNvPr id="7" name="TextBox 6">
            <a:extLst>
              <a:ext uri="{FF2B5EF4-FFF2-40B4-BE49-F238E27FC236}">
                <a16:creationId xmlns:a16="http://schemas.microsoft.com/office/drawing/2014/main" id="{EC9A6F75-6259-B14D-80F0-B159653AD3D1}"/>
              </a:ext>
            </a:extLst>
          </p:cNvPr>
          <p:cNvSpPr txBox="1"/>
          <p:nvPr/>
        </p:nvSpPr>
        <p:spPr>
          <a:xfrm>
            <a:off x="628650" y="5916053"/>
            <a:ext cx="3381695" cy="369332"/>
          </a:xfrm>
          <a:prstGeom prst="rect">
            <a:avLst/>
          </a:prstGeom>
          <a:noFill/>
        </p:spPr>
        <p:txBody>
          <a:bodyPr wrap="none" rtlCol="0">
            <a:spAutoFit/>
          </a:bodyPr>
          <a:lstStyle/>
          <a:p>
            <a:r>
              <a:rPr lang="en-US" dirty="0">
                <a:hlinkClick r:id="rId3"/>
              </a:rPr>
              <a:t>https://vectoru.space/prototype/</a:t>
            </a:r>
            <a:r>
              <a:rPr lang="en-US" dirty="0"/>
              <a:t> </a:t>
            </a:r>
          </a:p>
        </p:txBody>
      </p:sp>
      <p:pic>
        <p:nvPicPr>
          <p:cNvPr id="5" name="Picture 4">
            <a:extLst>
              <a:ext uri="{FF2B5EF4-FFF2-40B4-BE49-F238E27FC236}">
                <a16:creationId xmlns:a16="http://schemas.microsoft.com/office/drawing/2014/main" id="{511B240E-4914-7149-BA4B-BA145EEA9F13}"/>
              </a:ext>
            </a:extLst>
          </p:cNvPr>
          <p:cNvPicPr>
            <a:picLocks noChangeAspect="1"/>
          </p:cNvPicPr>
          <p:nvPr/>
        </p:nvPicPr>
        <p:blipFill>
          <a:blip r:embed="rId4"/>
          <a:stretch>
            <a:fillRect/>
          </a:stretch>
        </p:blipFill>
        <p:spPr>
          <a:xfrm>
            <a:off x="0" y="1225071"/>
            <a:ext cx="9144000" cy="4407858"/>
          </a:xfrm>
          <a:prstGeom prst="rect">
            <a:avLst/>
          </a:prstGeom>
        </p:spPr>
      </p:pic>
    </p:spTree>
    <p:extLst>
      <p:ext uri="{BB962C8B-B14F-4D97-AF65-F5344CB8AC3E}">
        <p14:creationId xmlns:p14="http://schemas.microsoft.com/office/powerpoint/2010/main" val="442867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E468FD-95C2-B648-A3E7-C6A146780949}"/>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391CEA85-68C2-4E45-ADCC-548E339E5C6C}"/>
              </a:ext>
            </a:extLst>
          </p:cNvPr>
          <p:cNvSpPr>
            <a:spLocks noGrp="1"/>
          </p:cNvSpPr>
          <p:nvPr>
            <p:ph type="title"/>
          </p:nvPr>
        </p:nvSpPr>
        <p:spPr/>
        <p:txBody>
          <a:bodyPr>
            <a:normAutofit/>
          </a:bodyPr>
          <a:lstStyle/>
          <a:p>
            <a:r>
              <a:rPr lang="en-US" dirty="0"/>
              <a:t>Peer Evaluation for Prototype</a:t>
            </a:r>
          </a:p>
        </p:txBody>
      </p:sp>
      <p:sp>
        <p:nvSpPr>
          <p:cNvPr id="6" name="Content Placeholder 5">
            <a:extLst>
              <a:ext uri="{FF2B5EF4-FFF2-40B4-BE49-F238E27FC236}">
                <a16:creationId xmlns:a16="http://schemas.microsoft.com/office/drawing/2014/main" id="{2FC357DE-CC26-D24D-B5BE-943BC583567A}"/>
              </a:ext>
            </a:extLst>
          </p:cNvPr>
          <p:cNvSpPr>
            <a:spLocks noGrp="1"/>
          </p:cNvSpPr>
          <p:nvPr>
            <p:ph idx="1"/>
          </p:nvPr>
        </p:nvSpPr>
        <p:spPr/>
        <p:txBody>
          <a:bodyPr/>
          <a:lstStyle/>
          <a:p>
            <a:r>
              <a:rPr lang="en-US" dirty="0"/>
              <a:t>Each team should receive other’s comment</a:t>
            </a:r>
          </a:p>
          <a:p>
            <a:pPr lvl="1"/>
            <a:r>
              <a:rPr lang="en-US" dirty="0">
                <a:hlinkClick r:id="rId3"/>
              </a:rPr>
              <a:t>https://github.com/tsung-wei-huang/cs3992/issues</a:t>
            </a:r>
            <a:r>
              <a:rPr lang="en-US" dirty="0"/>
              <a:t> </a:t>
            </a:r>
          </a:p>
          <a:p>
            <a:pPr marL="0" indent="0">
              <a:buNone/>
            </a:pPr>
            <a:endParaRPr lang="en-US" dirty="0"/>
          </a:p>
          <a:p>
            <a:endParaRPr lang="en-US" dirty="0"/>
          </a:p>
        </p:txBody>
      </p:sp>
      <p:pic>
        <p:nvPicPr>
          <p:cNvPr id="5" name="Picture 4">
            <a:extLst>
              <a:ext uri="{FF2B5EF4-FFF2-40B4-BE49-F238E27FC236}">
                <a16:creationId xmlns:a16="http://schemas.microsoft.com/office/drawing/2014/main" id="{47C03343-03F0-3D40-B1FC-3B825569909C}"/>
              </a:ext>
            </a:extLst>
          </p:cNvPr>
          <p:cNvPicPr>
            <a:picLocks noChangeAspect="1"/>
          </p:cNvPicPr>
          <p:nvPr/>
        </p:nvPicPr>
        <p:blipFill>
          <a:blip r:embed="rId4"/>
          <a:stretch>
            <a:fillRect/>
          </a:stretch>
        </p:blipFill>
        <p:spPr>
          <a:xfrm>
            <a:off x="1306783" y="2412315"/>
            <a:ext cx="6530433" cy="4055969"/>
          </a:xfrm>
          <a:prstGeom prst="rect">
            <a:avLst/>
          </a:prstGeom>
        </p:spPr>
      </p:pic>
    </p:spTree>
    <p:extLst>
      <p:ext uri="{BB962C8B-B14F-4D97-AF65-F5344CB8AC3E}">
        <p14:creationId xmlns:p14="http://schemas.microsoft.com/office/powerpoint/2010/main" val="4024255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30C74C9-362C-A546-9C77-41FB298942D0}"/>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BD9FAB15-5995-BB47-A800-79C378143294}"/>
              </a:ext>
            </a:extLst>
          </p:cNvPr>
          <p:cNvSpPr>
            <a:spLocks noGrp="1"/>
          </p:cNvSpPr>
          <p:nvPr>
            <p:ph type="title"/>
          </p:nvPr>
        </p:nvSpPr>
        <p:spPr/>
        <p:txBody>
          <a:bodyPr/>
          <a:lstStyle/>
          <a:p>
            <a:r>
              <a:rPr lang="en-US" dirty="0"/>
              <a:t>Why Peer Evaluation is Important?</a:t>
            </a:r>
          </a:p>
        </p:txBody>
      </p:sp>
      <p:sp>
        <p:nvSpPr>
          <p:cNvPr id="4" name="Content Placeholder 3">
            <a:extLst>
              <a:ext uri="{FF2B5EF4-FFF2-40B4-BE49-F238E27FC236}">
                <a16:creationId xmlns:a16="http://schemas.microsoft.com/office/drawing/2014/main" id="{D09D6756-94DA-7B4B-815D-C96A414B685C}"/>
              </a:ext>
            </a:extLst>
          </p:cNvPr>
          <p:cNvSpPr>
            <a:spLocks noGrp="1"/>
          </p:cNvSpPr>
          <p:nvPr>
            <p:ph idx="1"/>
          </p:nvPr>
        </p:nvSpPr>
        <p:spPr>
          <a:xfrm>
            <a:off x="628650" y="1295944"/>
            <a:ext cx="7886700" cy="5404754"/>
          </a:xfrm>
        </p:spPr>
        <p:txBody>
          <a:bodyPr/>
          <a:lstStyle/>
          <a:p>
            <a:r>
              <a:rPr lang="en-US" dirty="0"/>
              <a:t>Prototype is built to demonstrate to others</a:t>
            </a:r>
          </a:p>
          <a:p>
            <a:r>
              <a:rPr lang="en-US" dirty="0"/>
              <a:t>You need to demonstrate a prototype when you</a:t>
            </a:r>
          </a:p>
          <a:p>
            <a:pPr lvl="1"/>
            <a:r>
              <a:rPr lang="en-US" dirty="0"/>
              <a:t>Launch a new project in a company</a:t>
            </a:r>
          </a:p>
          <a:p>
            <a:pPr lvl="1"/>
            <a:r>
              <a:rPr lang="en-US" dirty="0"/>
              <a:t>Launch a start-up </a:t>
            </a:r>
          </a:p>
          <a:p>
            <a:pPr lvl="1"/>
            <a:r>
              <a:rPr lang="en-US" dirty="0"/>
              <a:t>Launch a research project</a:t>
            </a:r>
          </a:p>
          <a:p>
            <a:pPr lvl="1"/>
            <a:r>
              <a:rPr lang="en-US" dirty="0"/>
              <a:t>…</a:t>
            </a:r>
          </a:p>
          <a:p>
            <a:r>
              <a:rPr lang="en-US" dirty="0"/>
              <a:t>You need to let others know you can do it</a:t>
            </a:r>
          </a:p>
          <a:p>
            <a:pPr lvl="1"/>
            <a:r>
              <a:rPr lang="en-US" dirty="0"/>
              <a:t>OK, now I trust your technical capability</a:t>
            </a:r>
          </a:p>
          <a:p>
            <a:pPr lvl="1"/>
            <a:r>
              <a:rPr lang="en-US" dirty="0"/>
              <a:t>OK, now I know your idea is realistic </a:t>
            </a:r>
          </a:p>
          <a:p>
            <a:endParaRPr lang="en-US" dirty="0"/>
          </a:p>
        </p:txBody>
      </p:sp>
    </p:spTree>
    <p:extLst>
      <p:ext uri="{BB962C8B-B14F-4D97-AF65-F5344CB8AC3E}">
        <p14:creationId xmlns:p14="http://schemas.microsoft.com/office/powerpoint/2010/main" val="2345954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Project Prototype Discussion</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3"/>
            <a:ext cx="7886700" cy="5322571"/>
          </a:xfrm>
        </p:spPr>
        <p:txBody>
          <a:bodyPr>
            <a:normAutofit/>
          </a:bodyPr>
          <a:lstStyle/>
          <a:p>
            <a:r>
              <a:rPr lang="en-US" dirty="0"/>
              <a:t>We have opened 10 breakout rooms</a:t>
            </a:r>
          </a:p>
          <a:p>
            <a:pPr lvl="1"/>
            <a:r>
              <a:rPr lang="en-US" dirty="0"/>
              <a:t>Zoom: </a:t>
            </a:r>
            <a:r>
              <a:rPr lang="en-US" dirty="0">
                <a:hlinkClick r:id="rId3"/>
              </a:rPr>
              <a:t>https://utah.zoom.us/j/2468214418</a:t>
            </a:r>
            <a:r>
              <a:rPr lang="en-US" dirty="0"/>
              <a:t> </a:t>
            </a:r>
          </a:p>
          <a:p>
            <a:pPr lvl="1"/>
            <a:r>
              <a:rPr lang="en-US" dirty="0"/>
              <a:t>1-9 are assigned for each team</a:t>
            </a:r>
          </a:p>
          <a:p>
            <a:pPr lvl="1"/>
            <a:r>
              <a:rPr lang="en-US" dirty="0"/>
              <a:t>Thesis track students are in room 10</a:t>
            </a:r>
          </a:p>
          <a:p>
            <a:r>
              <a:rPr lang="en-US" dirty="0"/>
              <a:t>Each group works together to do the following:</a:t>
            </a:r>
          </a:p>
          <a:p>
            <a:pPr lvl="1"/>
            <a:r>
              <a:rPr lang="en-US" dirty="0"/>
              <a:t>Review others’ comments on your prototype at your project issue post: </a:t>
            </a:r>
            <a:r>
              <a:rPr lang="en-US" dirty="0">
                <a:hlinkClick r:id="rId4"/>
              </a:rPr>
              <a:t>https://github.com/tsung-wei-huang/cs3992/issues</a:t>
            </a:r>
            <a:r>
              <a:rPr lang="en-US" dirty="0"/>
              <a:t> </a:t>
            </a:r>
          </a:p>
          <a:p>
            <a:pPr lvl="1"/>
            <a:r>
              <a:rPr lang="en-US" dirty="0"/>
              <a:t>Discuss two items:</a:t>
            </a:r>
          </a:p>
          <a:p>
            <a:pPr lvl="2"/>
            <a:r>
              <a:rPr lang="en-US" dirty="0"/>
              <a:t>Do people correctly understand what you plan to do?</a:t>
            </a:r>
          </a:p>
          <a:p>
            <a:pPr lvl="2"/>
            <a:r>
              <a:rPr lang="en-US" dirty="0"/>
              <a:t>What do you plan to improve based on these comments?</a:t>
            </a:r>
          </a:p>
          <a:p>
            <a:r>
              <a:rPr lang="en-US" dirty="0"/>
              <a:t>We will come back to have each team to speak</a:t>
            </a:r>
          </a:p>
          <a:p>
            <a:pPr lvl="1"/>
            <a:endParaRPr lang="en-US" dirty="0">
              <a:solidFill>
                <a:srgbClr val="FF0000"/>
              </a:solidFill>
            </a:endParaRPr>
          </a:p>
        </p:txBody>
      </p:sp>
    </p:spTree>
    <p:extLst>
      <p:ext uri="{BB962C8B-B14F-4D97-AF65-F5344CB8AC3E}">
        <p14:creationId xmlns:p14="http://schemas.microsoft.com/office/powerpoint/2010/main" val="561903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To Get You Off the Ground</a:t>
            </a:r>
          </a:p>
        </p:txBody>
      </p:sp>
      <p:sp>
        <p:nvSpPr>
          <p:cNvPr id="6" name="Content Placeholder 5">
            <a:extLst>
              <a:ext uri="{FF2B5EF4-FFF2-40B4-BE49-F238E27FC236}">
                <a16:creationId xmlns:a16="http://schemas.microsoft.com/office/drawing/2014/main" id="{292D0DBF-498B-EB47-B17B-E280C0AD6812}"/>
              </a:ext>
            </a:extLst>
          </p:cNvPr>
          <p:cNvSpPr>
            <a:spLocks noGrp="1"/>
          </p:cNvSpPr>
          <p:nvPr>
            <p:ph idx="1"/>
          </p:nvPr>
        </p:nvSpPr>
        <p:spPr>
          <a:xfrm>
            <a:off x="628650" y="1295944"/>
            <a:ext cx="7886700" cy="5078671"/>
          </a:xfrm>
        </p:spPr>
        <p:txBody>
          <a:bodyPr>
            <a:normAutofit fontScale="92500"/>
          </a:bodyPr>
          <a:lstStyle/>
          <a:p>
            <a:r>
              <a:rPr lang="en-US" dirty="0"/>
              <a:t>Step #1: Visit the your project post </a:t>
            </a:r>
          </a:p>
          <a:p>
            <a:pPr lvl="1"/>
            <a:r>
              <a:rPr lang="en-US" dirty="0">
                <a:hlinkClick r:id="rId3"/>
              </a:rPr>
              <a:t>https://github.com/tsung-wei-huang/cs3992/issues</a:t>
            </a:r>
            <a:r>
              <a:rPr lang="en-US" dirty="0"/>
              <a:t> </a:t>
            </a:r>
          </a:p>
          <a:p>
            <a:r>
              <a:rPr lang="en-US" dirty="0"/>
              <a:t>Step #2: Review comments on your prototype</a:t>
            </a:r>
          </a:p>
          <a:p>
            <a:endParaRPr lang="en-US" dirty="0"/>
          </a:p>
          <a:p>
            <a:endParaRPr lang="en-US" dirty="0"/>
          </a:p>
          <a:p>
            <a:endParaRPr lang="en-US" dirty="0"/>
          </a:p>
          <a:p>
            <a:pPr lvl="1"/>
            <a:endParaRPr lang="en-US" dirty="0"/>
          </a:p>
          <a:p>
            <a:r>
              <a:rPr lang="en-US" dirty="0"/>
              <a:t>Step #3: Discuss the two items in the worksheet</a:t>
            </a:r>
          </a:p>
          <a:p>
            <a:pPr lvl="1"/>
            <a:r>
              <a:rPr lang="en-US" dirty="0">
                <a:hlinkClick r:id="rId4"/>
              </a:rPr>
              <a:t>https://docs.google.com/spreadsheets/d/1JfWZkEyoXdVLtHkiwOqk24G7WVhLWMCP113cSe9fgsQ/edit#gid=771236172</a:t>
            </a:r>
            <a:r>
              <a:rPr lang="en-US" dirty="0"/>
              <a:t> </a:t>
            </a:r>
          </a:p>
          <a:p>
            <a:pPr lvl="1"/>
            <a:r>
              <a:rPr lang="en-US" dirty="0"/>
              <a:t>Check in your attendance by marking your name </a:t>
            </a:r>
            <a:r>
              <a:rPr lang="en-US" b="1" dirty="0"/>
              <a:t>in bold</a:t>
            </a:r>
          </a:p>
          <a:p>
            <a:r>
              <a:rPr lang="en-US" dirty="0"/>
              <a:t>Step #4: Select one person to present </a:t>
            </a:r>
          </a:p>
          <a:p>
            <a:endParaRPr lang="en-US" dirty="0"/>
          </a:p>
          <a:p>
            <a:endParaRPr lang="en-US" dirty="0"/>
          </a:p>
          <a:p>
            <a:endParaRPr lang="en-US" dirty="0"/>
          </a:p>
        </p:txBody>
      </p:sp>
      <p:pic>
        <p:nvPicPr>
          <p:cNvPr id="8" name="Picture 7">
            <a:extLst>
              <a:ext uri="{FF2B5EF4-FFF2-40B4-BE49-F238E27FC236}">
                <a16:creationId xmlns:a16="http://schemas.microsoft.com/office/drawing/2014/main" id="{2F889698-C54C-E447-A22E-180429425D83}"/>
              </a:ext>
            </a:extLst>
          </p:cNvPr>
          <p:cNvPicPr>
            <a:picLocks noChangeAspect="1"/>
          </p:cNvPicPr>
          <p:nvPr/>
        </p:nvPicPr>
        <p:blipFill>
          <a:blip r:embed="rId5"/>
          <a:stretch>
            <a:fillRect/>
          </a:stretch>
        </p:blipFill>
        <p:spPr>
          <a:xfrm>
            <a:off x="1394780" y="2676287"/>
            <a:ext cx="5504775" cy="1505425"/>
          </a:xfrm>
          <a:prstGeom prst="rect">
            <a:avLst/>
          </a:prstGeom>
        </p:spPr>
      </p:pic>
    </p:spTree>
    <p:extLst>
      <p:ext uri="{BB962C8B-B14F-4D97-AF65-F5344CB8AC3E}">
        <p14:creationId xmlns:p14="http://schemas.microsoft.com/office/powerpoint/2010/main" val="24021718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5809</TotalTime>
  <Words>1691</Words>
  <Application>Microsoft Macintosh PowerPoint</Application>
  <PresentationFormat>On-screen Show (4:3)</PresentationFormat>
  <Paragraphs>118</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San Serif</vt:lpstr>
      <vt:lpstr>San Serif</vt:lpstr>
      <vt:lpstr>Sen sarif</vt:lpstr>
      <vt:lpstr>Arial</vt:lpstr>
      <vt:lpstr>Calibri</vt:lpstr>
      <vt:lpstr>Wingdings</vt:lpstr>
      <vt:lpstr>Office Theme</vt:lpstr>
      <vt:lpstr>Lecture 17: Review Peer Comments on Your Prototype</vt:lpstr>
      <vt:lpstr>Prototype Recap</vt:lpstr>
      <vt:lpstr>Example 1: MercuryMesh</vt:lpstr>
      <vt:lpstr>Example 2: Smart Chess</vt:lpstr>
      <vt:lpstr>Example 3: VectorU</vt:lpstr>
      <vt:lpstr>Peer Evaluation for Prototype</vt:lpstr>
      <vt:lpstr>Why Peer Evaluation is Important?</vt:lpstr>
      <vt:lpstr>Project Prototype Discussion</vt:lpstr>
      <vt:lpstr>To Get You Off the Ground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860</cp:revision>
  <dcterms:created xsi:type="dcterms:W3CDTF">2020-01-09T06:22:26Z</dcterms:created>
  <dcterms:modified xsi:type="dcterms:W3CDTF">2021-04-02T17:34:48Z</dcterms:modified>
</cp:coreProperties>
</file>